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omments/modernComment_103_A9EE1DAE.xml" ContentType="application/vnd.ms-powerpoint.comments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59" r:id="rId4"/>
  </p:sldIdLst>
  <p:sldSz cx="6858000" cy="9144000" type="letter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79EBC38B-142B-87AB-52AF-FC525E6CFEDB}" name="Julio Gomez" initials="JG" userId="889eda1f57cd95d1" providerId="Windows Liv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Sin estilo, cuadrícula de la tab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>
        <p:scale>
          <a:sx n="79" d="100"/>
          <a:sy n="79" d="100"/>
        </p:scale>
        <p:origin x="1349" y="4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microsoft.com/office/2018/10/relationships/authors" Target="authors.xml"/></Relationships>
</file>

<file path=ppt/comments/modernComment_103_A9EE1DAE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BEFA1871-A73D-4273-AC31-DB81AF02AC2E}" authorId="{79EBC38B-142B-87AB-52AF-FC525E6CFEDB}" created="2025-01-13T21:14:34.053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2850954670" sldId="259"/>
      <ac:picMk id="5" creationId="{C88E853A-AAFE-9EB8-8593-D65F8CA52578}"/>
    </ac:deMkLst>
    <p188:txBody>
      <a:bodyPr/>
      <a:lstStyle/>
      <a:p>
        <a:r>
          <a:rPr lang="es-MX"/>
          <a:t>&lt;!-- Principio del widget integrado de Calendly --&gt;
&lt;div class="calendly-inline-widget" data-url="https://calendly.com/gvegayasociados/informe-de-cumplimiento-contable?hide_gdpr_banner=1&amp;primary_color=ffcf00" style="min-width:320px;height:700px;"&gt;&lt;/div&gt;
&lt;script type="text/javascript" src="https://assets.calendly.com/assets/external/widget.js" async&gt;&lt;/script&gt;
&lt;!-- Final del widget integrado de Calendly --&gt;</a:t>
        </a:r>
      </a:p>
    </p188:txBody>
  </p188:cm>
  <p188:cm id="{4FF75AB0-5655-469E-BCF9-02350BBDB8BF}" authorId="{79EBC38B-142B-87AB-52AF-FC525E6CFEDB}" created="2025-01-13T21:16:23.807">
    <ac:deMkLst xmlns:ac="http://schemas.microsoft.com/office/drawing/2013/main/command">
      <pc:docMk xmlns:pc="http://schemas.microsoft.com/office/powerpoint/2013/main/command"/>
      <pc:sldMk xmlns:pc="http://schemas.microsoft.com/office/powerpoint/2013/main/command" cId="2850954670" sldId="259"/>
      <ac:spMk id="6" creationId="{AC0DE1BF-2BD0-B042-3A9D-21D7425B558D}"/>
    </ac:deMkLst>
    <p188:txBody>
      <a:bodyPr/>
      <a:lstStyle/>
      <a:p>
        <a:r>
          <a:rPr lang="es-MX"/>
          <a:t>https://wa.me/message/N4MCSMB2EM36H1</a:t>
        </a:r>
      </a:p>
    </p188:txBody>
  </p188:cm>
</p188:cmLst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496484"/>
            <a:ext cx="5829300" cy="3183467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4802717"/>
            <a:ext cx="5143500" cy="2207683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s-MX"/>
              <a:t>Haz clic para editar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7F94CE-773C-474F-A81B-14D23756A7DB}" type="datetimeFigureOut">
              <a:rPr lang="es-MX" smtClean="0"/>
              <a:t>13/01/2025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37687E-ED3E-4155-8AF0-FB592707CC75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3329041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7F94CE-773C-474F-A81B-14D23756A7DB}" type="datetimeFigureOut">
              <a:rPr lang="es-MX" smtClean="0"/>
              <a:t>13/01/2025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37687E-ED3E-4155-8AF0-FB592707CC75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9413042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486834"/>
            <a:ext cx="1478756" cy="7749117"/>
          </a:xfrm>
        </p:spPr>
        <p:txBody>
          <a:bodyPr vert="eaVert"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486834"/>
            <a:ext cx="4350544" cy="7749117"/>
          </a:xfrm>
        </p:spPr>
        <p:txBody>
          <a:bodyPr vert="eaVert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7F94CE-773C-474F-A81B-14D23756A7DB}" type="datetimeFigureOut">
              <a:rPr lang="es-MX" smtClean="0"/>
              <a:t>13/01/2025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37687E-ED3E-4155-8AF0-FB592707CC75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8571590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7F94CE-773C-474F-A81B-14D23756A7DB}" type="datetimeFigureOut">
              <a:rPr lang="es-MX" smtClean="0"/>
              <a:t>13/01/2025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37687E-ED3E-4155-8AF0-FB592707CC75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4641589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279653"/>
            <a:ext cx="5915025" cy="3803649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119286"/>
            <a:ext cx="5915025" cy="200024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82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82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7F94CE-773C-474F-A81B-14D23756A7DB}" type="datetimeFigureOut">
              <a:rPr lang="es-MX" smtClean="0"/>
              <a:t>13/01/2025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37687E-ED3E-4155-8AF0-FB592707CC75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1982206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434167"/>
            <a:ext cx="2914650" cy="5801784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434167"/>
            <a:ext cx="2914650" cy="5801784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7F94CE-773C-474F-A81B-14D23756A7DB}" type="datetimeFigureOut">
              <a:rPr lang="es-MX" smtClean="0"/>
              <a:t>13/01/2025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37687E-ED3E-4155-8AF0-FB592707CC75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758801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486836"/>
            <a:ext cx="5915025" cy="1767417"/>
          </a:xfrm>
        </p:spPr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241551"/>
            <a:ext cx="2901255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340100"/>
            <a:ext cx="2901255" cy="4912784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241551"/>
            <a:ext cx="2915543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340100"/>
            <a:ext cx="2915543" cy="4912784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7F94CE-773C-474F-A81B-14D23756A7DB}" type="datetimeFigureOut">
              <a:rPr lang="es-MX" smtClean="0"/>
              <a:t>13/01/2025</a:t>
            </a:fld>
            <a:endParaRPr lang="es-MX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37687E-ED3E-4155-8AF0-FB592707CC75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2865708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7F94CE-773C-474F-A81B-14D23756A7DB}" type="datetimeFigureOut">
              <a:rPr lang="es-MX" smtClean="0"/>
              <a:t>13/01/2025</a:t>
            </a:fld>
            <a:endParaRPr lang="es-MX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37687E-ED3E-4155-8AF0-FB592707CC75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9539646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7F94CE-773C-474F-A81B-14D23756A7DB}" type="datetimeFigureOut">
              <a:rPr lang="es-MX" smtClean="0"/>
              <a:t>13/01/2025</a:t>
            </a:fld>
            <a:endParaRPr lang="es-MX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37687E-ED3E-4155-8AF0-FB592707CC75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3578277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316569"/>
            <a:ext cx="3471863" cy="6498167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7F94CE-773C-474F-A81B-14D23756A7DB}" type="datetimeFigureOut">
              <a:rPr lang="es-MX" smtClean="0"/>
              <a:t>13/01/2025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37687E-ED3E-4155-8AF0-FB592707CC75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6557842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316569"/>
            <a:ext cx="3471863" cy="6498167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s-MX"/>
              <a:t>Haz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7F94CE-773C-474F-A81B-14D23756A7DB}" type="datetimeFigureOut">
              <a:rPr lang="es-MX" smtClean="0"/>
              <a:t>13/01/2025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37687E-ED3E-4155-8AF0-FB592707CC75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6478294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486836"/>
            <a:ext cx="591502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434167"/>
            <a:ext cx="591502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67F94CE-773C-474F-A81B-14D23756A7DB}" type="datetimeFigureOut">
              <a:rPr lang="es-MX" smtClean="0"/>
              <a:t>13/01/2025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937687E-ED3E-4155-8AF0-FB592707CC75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5585558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microsoft.com/office/2018/10/relationships/comments" Target="../comments/modernComment_103_A9EE1DAE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BA15A9D0-95F6-8A22-A89D-CC7F91B6F5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858000" cy="1677754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2D9C2EB1-5025-970F-8DB9-C748DD44AB5C}"/>
              </a:ext>
            </a:extLst>
          </p:cNvPr>
          <p:cNvSpPr txBox="1"/>
          <p:nvPr/>
        </p:nvSpPr>
        <p:spPr>
          <a:xfrm>
            <a:off x="365760" y="699512"/>
            <a:ext cx="603504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2400" dirty="0">
                <a:solidFill>
                  <a:schemeClr val="bg1"/>
                </a:solidFill>
              </a:rPr>
              <a:t>Informe de Cumplimiento Contable Financiero y Fiscal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1FBD3529-DCEA-11EF-FEB9-F2858A76726A}"/>
              </a:ext>
            </a:extLst>
          </p:cNvPr>
          <p:cNvSpPr txBox="1"/>
          <p:nvPr/>
        </p:nvSpPr>
        <p:spPr>
          <a:xfrm>
            <a:off x="1710783" y="1668582"/>
            <a:ext cx="359207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2400" dirty="0">
                <a:solidFill>
                  <a:schemeClr val="bg1"/>
                </a:solidFill>
              </a:rPr>
              <a:t>Informe de Cumplimiento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25D5DBA2-9FB8-CF22-4D01-C4383A8AF4ED}"/>
              </a:ext>
            </a:extLst>
          </p:cNvPr>
          <p:cNvSpPr txBox="1"/>
          <p:nvPr/>
        </p:nvSpPr>
        <p:spPr>
          <a:xfrm>
            <a:off x="365760" y="1714322"/>
            <a:ext cx="603504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MX" sz="1100" b="1" dirty="0"/>
              <a:t>¿Qué es?</a:t>
            </a:r>
          </a:p>
          <a:p>
            <a:pPr algn="just"/>
            <a:r>
              <a:rPr lang="es-MX" sz="1100" dirty="0"/>
              <a:t>El informe de cumplimiento financiero y fiscal, es un documento profesional que evalúa la precisión, integridad y conformidad de los registros financieros de una organización. Incluye el análisis de estados financieros, procedimientos contables, controles internos y cumplimiento con normativas aplicables, ofreciendo observaciones, hallazgos y recomendaciones para mejorar la gestión financiera y mitigar riesgos.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E95A41A3-6F78-3821-FD09-9360D15C2D83}"/>
              </a:ext>
            </a:extLst>
          </p:cNvPr>
          <p:cNvSpPr txBox="1"/>
          <p:nvPr/>
        </p:nvSpPr>
        <p:spPr>
          <a:xfrm>
            <a:off x="365760" y="4735810"/>
            <a:ext cx="6035040" cy="29700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MX" sz="1100" b="1" dirty="0"/>
              <a:t>Beneficios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es-MX" sz="1100" b="1" dirty="0"/>
              <a:t>Transparencia financiera</a:t>
            </a:r>
            <a:r>
              <a:rPr lang="es-MX" sz="1100" dirty="0"/>
              <a:t>: Proporciona una visión clara y detallada de la situación financiera de la organización.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es-MX" sz="1100" b="1" dirty="0"/>
              <a:t>Cumplimiento normativo</a:t>
            </a:r>
            <a:r>
              <a:rPr lang="es-MX" sz="1100" dirty="0"/>
              <a:t>: Garantiza que la contabilidad cumple con las normativas legales y estándares contables aplicables.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es-MX" sz="1100" b="1" dirty="0"/>
              <a:t>Identificación de riesgos</a:t>
            </a:r>
            <a:r>
              <a:rPr lang="es-MX" sz="1100" dirty="0"/>
              <a:t>: Detecta errores, fraudes o ineficiencias en los procesos contables y financieros.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es-MX" sz="1100" b="1" dirty="0"/>
              <a:t>Mejora en la toma de decisiones</a:t>
            </a:r>
            <a:r>
              <a:rPr lang="es-MX" sz="1100" dirty="0"/>
              <a:t>: Brinda información confiable para apoyar decisiones estratégicas y operativas.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es-MX" sz="1100" b="1" dirty="0"/>
              <a:t>Optimización de procesos</a:t>
            </a:r>
            <a:r>
              <a:rPr lang="es-MX" sz="1100" dirty="0"/>
              <a:t>: Sugerencias para mejorar controles internos y procedimientos financieros.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es-MX" sz="1100" b="1" dirty="0"/>
              <a:t>Credibilidad ante terceros</a:t>
            </a:r>
            <a:r>
              <a:rPr lang="es-MX" sz="1100" dirty="0"/>
              <a:t>: Fortalece la confianza de inversionistas, acreedores y otras partes interesadas.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es-MX" sz="1100" b="1" dirty="0"/>
              <a:t>Prevención de sanciones</a:t>
            </a:r>
            <a:r>
              <a:rPr lang="es-MX" sz="1100" dirty="0"/>
              <a:t>: Ayuda a evitar multas y sanciones derivadas de incumplimientos contables o fiscales.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es-MX" sz="1100" b="1" dirty="0"/>
              <a:t>Planificación financiera efectiva</a:t>
            </a:r>
            <a:r>
              <a:rPr lang="es-MX" sz="1100" dirty="0"/>
              <a:t>: Facilita la elaboración de presupuestos y la gestión de recursos.</a:t>
            </a: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31BC8D88-5CDB-CAFF-E813-EAA8C6013046}"/>
              </a:ext>
            </a:extLst>
          </p:cNvPr>
          <p:cNvSpPr txBox="1"/>
          <p:nvPr/>
        </p:nvSpPr>
        <p:spPr>
          <a:xfrm>
            <a:off x="365760" y="3225066"/>
            <a:ext cx="603504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MX" sz="1100" b="1" dirty="0"/>
              <a:t>¿Para quién es?</a:t>
            </a:r>
          </a:p>
          <a:p>
            <a:pPr algn="just"/>
            <a:r>
              <a:rPr lang="es-MX" sz="1100" dirty="0"/>
              <a:t>Este informe de cumplimiento financiero y fiscal, está diseñado especialmente para </a:t>
            </a:r>
            <a:r>
              <a:rPr lang="es-MX" sz="1100" b="1" dirty="0"/>
              <a:t>EMPRESARIOS Y EMPRENDEDORES </a:t>
            </a:r>
            <a:r>
              <a:rPr lang="es-MX" sz="1100" dirty="0"/>
              <a:t>que buscan optimizar la gestión financiera de su negocio, particularmente aquellos que ya están facturando más de </a:t>
            </a:r>
            <a:r>
              <a:rPr lang="es-MX" sz="1100" b="1" dirty="0"/>
              <a:t>+$100,000 MXN (+$5,000 USD)  y hasta $500,000 MXN (+$25,000 USD) al MES</a:t>
            </a:r>
            <a:r>
              <a:rPr lang="es-MX" sz="1100" dirty="0"/>
              <a:t>. Este informe les ofrece una herramienta estratégica para mejorar la rentabilidad, la eficiencia operativa y el cumplimiento normativo.</a:t>
            </a:r>
          </a:p>
        </p:txBody>
      </p:sp>
    </p:spTree>
    <p:extLst>
      <p:ext uri="{BB962C8B-B14F-4D97-AF65-F5344CB8AC3E}">
        <p14:creationId xmlns:p14="http://schemas.microsoft.com/office/powerpoint/2010/main" val="17851515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A7BAA1-F318-AF70-2749-4B6D97673F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uadroTexto 6">
            <a:extLst>
              <a:ext uri="{FF2B5EF4-FFF2-40B4-BE49-F238E27FC236}">
                <a16:creationId xmlns:a16="http://schemas.microsoft.com/office/drawing/2014/main" id="{1E7C7576-E895-2B23-4AD5-142A9AFE4AF9}"/>
              </a:ext>
            </a:extLst>
          </p:cNvPr>
          <p:cNvSpPr txBox="1"/>
          <p:nvPr/>
        </p:nvSpPr>
        <p:spPr>
          <a:xfrm>
            <a:off x="411480" y="98666"/>
            <a:ext cx="603504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MX" sz="1100" b="1" dirty="0"/>
              <a:t>¿Cuáles son los requisitos?</a:t>
            </a:r>
          </a:p>
          <a:p>
            <a:pPr algn="just"/>
            <a:r>
              <a:rPr lang="es-MX" sz="1100" dirty="0"/>
              <a:t>Dependerá de cada informe.</a:t>
            </a:r>
          </a:p>
          <a:p>
            <a:pPr algn="just"/>
            <a:endParaRPr lang="es-MX" sz="1100" dirty="0"/>
          </a:p>
          <a:p>
            <a:pPr algn="just"/>
            <a:endParaRPr lang="es-MX" sz="1100" dirty="0"/>
          </a:p>
        </p:txBody>
      </p:sp>
      <p:graphicFrame>
        <p:nvGraphicFramePr>
          <p:cNvPr id="10" name="Tabla 9">
            <a:extLst>
              <a:ext uri="{FF2B5EF4-FFF2-40B4-BE49-F238E27FC236}">
                <a16:creationId xmlns:a16="http://schemas.microsoft.com/office/drawing/2014/main" id="{8B43B262-16E5-ACF7-71C2-E04377F6C1F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45045469"/>
              </p:ext>
            </p:extLst>
          </p:nvPr>
        </p:nvGraphicFramePr>
        <p:xfrm>
          <a:off x="653697" y="585176"/>
          <a:ext cx="5607996" cy="32004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803998">
                  <a:extLst>
                    <a:ext uri="{9D8B030D-6E8A-4147-A177-3AD203B41FA5}">
                      <a16:colId xmlns:a16="http://schemas.microsoft.com/office/drawing/2014/main" val="1729975367"/>
                    </a:ext>
                  </a:extLst>
                </a:gridCol>
                <a:gridCol w="2803998">
                  <a:extLst>
                    <a:ext uri="{9D8B030D-6E8A-4147-A177-3AD203B41FA5}">
                      <a16:colId xmlns:a16="http://schemas.microsoft.com/office/drawing/2014/main" val="2239440681"/>
                    </a:ext>
                  </a:extLst>
                </a:gridCol>
              </a:tblGrid>
              <a:tr h="249677">
                <a:tc>
                  <a:txBody>
                    <a:bodyPr/>
                    <a:lstStyle/>
                    <a:p>
                      <a:pPr algn="ctr"/>
                      <a:r>
                        <a:rPr lang="es-MX" sz="1100" dirty="0"/>
                        <a:t>CONTABLE - FINANCIERO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100" dirty="0"/>
                        <a:t>CONTABLE – FISCAL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75263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s-MX" sz="1100" dirty="0"/>
                        <a:t>Resumen de las actividades de la sociedad.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s-MX" sz="1100" dirty="0"/>
                        <a:t>Acta Constitutiva de la sociedad.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s-MX" sz="1100" dirty="0"/>
                        <a:t>Balanza de los últimos dos ejercicios presentados (Ej. 2022 y 2023).</a:t>
                      </a:r>
                    </a:p>
                    <a:p>
                      <a:pPr marL="171450" marR="0" lvl="0" indent="-17145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s-MX" sz="1100" dirty="0"/>
                        <a:t>Estados Financieros de los últimos dos ejercicios presentados (Ej. 2022 y 2023).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s-MX" sz="1100" dirty="0"/>
                        <a:t>Declaración anual del último ejercicio terminado (Ej. 2022 y/o 2023).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s-MX" sz="1100" dirty="0"/>
                        <a:t>Nómina plana del último periodo (SUA).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s-MX" sz="1100" dirty="0"/>
                        <a:t>Papel de trabajo de depreciaciones.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s-MX" sz="1100" dirty="0"/>
                        <a:t>Información adicional para el completo conocimiento del negocio.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s-MX" sz="1100" dirty="0"/>
                        <a:t>Resumen de las actividades de la sociedad.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s-MX" sz="1100" dirty="0"/>
                        <a:t>Acta Constitutiva de la sociedad.</a:t>
                      </a:r>
                    </a:p>
                    <a:p>
                      <a:pPr marL="171450" marR="0" lvl="0" indent="-17145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s-MX" sz="1100" dirty="0"/>
                        <a:t>Papel de trabajo fiscal (impuestos), de  los últimos dos ejercicios presentados (Ej. 2022 y 2023).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s-MX" sz="1100" dirty="0"/>
                        <a:t>Balanza de los últimos dos ejercicios presentados (Ej. 2022 y 2023).</a:t>
                      </a:r>
                    </a:p>
                    <a:p>
                      <a:pPr marL="171450" marR="0" lvl="0" indent="-17145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s-MX" sz="1100" dirty="0"/>
                        <a:t>Estados Financieros de los últimos dos ejercicios presentados (Ej. 2022 y 2023).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s-MX" sz="1100" dirty="0"/>
                        <a:t>Declaración anual del último ejercicio terminado (Ej. 2022 y/o 2023).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s-MX" sz="1100" dirty="0"/>
                        <a:t>Nómina plana del último periodo (SUA).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s-MX" sz="1100" dirty="0"/>
                        <a:t>Papel de trabajo de deducción de inversiones.</a:t>
                      </a:r>
                    </a:p>
                    <a:p>
                      <a:pPr marL="171450" marR="0" lvl="0" indent="-17145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s-MX" sz="1100" dirty="0"/>
                        <a:t>Información adicional para el completo conocimiento del negocio.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3484528"/>
                  </a:ext>
                </a:extLst>
              </a:tr>
            </a:tbl>
          </a:graphicData>
        </a:graphic>
      </p:graphicFrame>
      <p:sp>
        <p:nvSpPr>
          <p:cNvPr id="2" name="CuadroTexto 1">
            <a:extLst>
              <a:ext uri="{FF2B5EF4-FFF2-40B4-BE49-F238E27FC236}">
                <a16:creationId xmlns:a16="http://schemas.microsoft.com/office/drawing/2014/main" id="{A9F2CD4A-7460-63E3-47EF-57BE0E262632}"/>
              </a:ext>
            </a:extLst>
          </p:cNvPr>
          <p:cNvSpPr txBox="1"/>
          <p:nvPr/>
        </p:nvSpPr>
        <p:spPr>
          <a:xfrm>
            <a:off x="411480" y="3861254"/>
            <a:ext cx="6035040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MX" sz="1100" b="1" dirty="0"/>
              <a:t>Alcance</a:t>
            </a:r>
          </a:p>
          <a:p>
            <a:pPr marL="228600" indent="-228600" algn="just">
              <a:buAutoNum type="arabicPeriod"/>
            </a:pPr>
            <a:r>
              <a:rPr lang="es-MX" sz="1100" dirty="0"/>
              <a:t>El tiempo de entrega es de 15 días hábiles, una vez que se obtenga todo la información</a:t>
            </a:r>
          </a:p>
          <a:p>
            <a:pPr marL="228600" indent="-228600" algn="just">
              <a:buAutoNum type="arabicPeriod"/>
            </a:pPr>
            <a:r>
              <a:rPr lang="es-MX" sz="1100" dirty="0"/>
              <a:t>Se puede firmar un contrato de servicios y/o convenio de privacidad.</a:t>
            </a:r>
          </a:p>
          <a:p>
            <a:pPr marL="228600" indent="-228600" algn="just">
              <a:buAutoNum type="arabicPeriod"/>
            </a:pPr>
            <a:r>
              <a:rPr lang="es-MX" sz="1100" dirty="0"/>
              <a:t>El servicio contempla una sesión inicial de reconocimiento, una sesión con dos directivos o responsables y una sesión final de entrega.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734686F1-7EE2-5092-A59C-A016373146CD}"/>
              </a:ext>
            </a:extLst>
          </p:cNvPr>
          <p:cNvSpPr txBox="1"/>
          <p:nvPr/>
        </p:nvSpPr>
        <p:spPr>
          <a:xfrm>
            <a:off x="411480" y="4875651"/>
            <a:ext cx="603504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MX" sz="1100" b="1" dirty="0"/>
              <a:t>Honorario</a:t>
            </a:r>
          </a:p>
          <a:p>
            <a:pPr algn="just"/>
            <a:r>
              <a:rPr lang="es-MX" sz="1100" dirty="0"/>
              <a:t>El honorario será de acuerdo al Informe que necesites para tu negocio.</a:t>
            </a:r>
          </a:p>
        </p:txBody>
      </p:sp>
      <p:graphicFrame>
        <p:nvGraphicFramePr>
          <p:cNvPr id="4" name="Tabla 3">
            <a:extLst>
              <a:ext uri="{FF2B5EF4-FFF2-40B4-BE49-F238E27FC236}">
                <a16:creationId xmlns:a16="http://schemas.microsoft.com/office/drawing/2014/main" id="{91DE844D-4579-5CDF-5455-5BB891B9A5D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94007285"/>
              </p:ext>
            </p:extLst>
          </p:nvPr>
        </p:nvGraphicFramePr>
        <p:xfrm>
          <a:off x="625002" y="5306538"/>
          <a:ext cx="5607996" cy="5181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803998">
                  <a:extLst>
                    <a:ext uri="{9D8B030D-6E8A-4147-A177-3AD203B41FA5}">
                      <a16:colId xmlns:a16="http://schemas.microsoft.com/office/drawing/2014/main" val="1729975367"/>
                    </a:ext>
                  </a:extLst>
                </a:gridCol>
                <a:gridCol w="2803998">
                  <a:extLst>
                    <a:ext uri="{9D8B030D-6E8A-4147-A177-3AD203B41FA5}">
                      <a16:colId xmlns:a16="http://schemas.microsoft.com/office/drawing/2014/main" val="2239440681"/>
                    </a:ext>
                  </a:extLst>
                </a:gridCol>
              </a:tblGrid>
              <a:tr h="249677">
                <a:tc>
                  <a:txBody>
                    <a:bodyPr/>
                    <a:lstStyle/>
                    <a:p>
                      <a:pPr algn="ctr"/>
                      <a:r>
                        <a:rPr lang="es-MX" sz="1100" dirty="0"/>
                        <a:t>CONTABLE - FINANCIERO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100" dirty="0"/>
                        <a:t>CONTABLE – FISCAL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75263006"/>
                  </a:ext>
                </a:extLst>
              </a:tr>
              <a:tr h="241795">
                <a:tc>
                  <a:txBody>
                    <a:bodyPr/>
                    <a:lstStyle/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r>
                        <a:rPr lang="es-MX" sz="1100" b="1" strike="sngStrike" dirty="0">
                          <a:solidFill>
                            <a:srgbClr val="FF0000"/>
                          </a:solidFill>
                        </a:rPr>
                        <a:t>$10,000.00</a:t>
                      </a:r>
                      <a:r>
                        <a:rPr lang="es-MX" sz="1100" b="1" strike="noStrike" dirty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es-MX" sz="1100" b="1" strike="noStrike" dirty="0">
                          <a:solidFill>
                            <a:schemeClr val="tx1"/>
                          </a:solidFill>
                        </a:rPr>
                        <a:t>a</a:t>
                      </a:r>
                      <a:r>
                        <a:rPr lang="es-MX" sz="1100" b="1" strike="noStrike" dirty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es-MX" sz="1100" b="1" strike="noStrike" dirty="0">
                          <a:solidFill>
                            <a:srgbClr val="FFC000"/>
                          </a:solidFill>
                        </a:rPr>
                        <a:t>$7,000.00</a:t>
                      </a:r>
                      <a:endParaRPr lang="es-MX" sz="1100" b="1" strike="sngStrike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r>
                        <a:rPr lang="es-MX" sz="1100" b="1" strike="sngStrike" dirty="0">
                          <a:solidFill>
                            <a:srgbClr val="FF0000"/>
                          </a:solidFill>
                        </a:rPr>
                        <a:t>$10,000.00</a:t>
                      </a:r>
                      <a:r>
                        <a:rPr lang="es-MX" sz="1100" b="1" strike="noStrike" dirty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es-MX" sz="1100" b="1" strike="noStrike" dirty="0">
                          <a:solidFill>
                            <a:schemeClr val="tx1"/>
                          </a:solidFill>
                        </a:rPr>
                        <a:t>a</a:t>
                      </a:r>
                      <a:r>
                        <a:rPr lang="es-MX" sz="1100" b="1" strike="noStrike" dirty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es-MX" sz="1100" b="1" strike="noStrike" dirty="0">
                          <a:solidFill>
                            <a:srgbClr val="FFC000"/>
                          </a:solidFill>
                        </a:rPr>
                        <a:t>$7,000.00</a:t>
                      </a:r>
                      <a:endParaRPr lang="es-MX" sz="1100" b="1" strike="sngStrike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3484528"/>
                  </a:ext>
                </a:extLst>
              </a:tr>
            </a:tbl>
          </a:graphicData>
        </a:graphic>
      </p:graphicFrame>
      <p:graphicFrame>
        <p:nvGraphicFramePr>
          <p:cNvPr id="8" name="Tabla 7">
            <a:extLst>
              <a:ext uri="{FF2B5EF4-FFF2-40B4-BE49-F238E27FC236}">
                <a16:creationId xmlns:a16="http://schemas.microsoft.com/office/drawing/2014/main" id="{DA8A2B5D-F754-9E7D-CFD7-6B094A8D46F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30533452"/>
              </p:ext>
            </p:extLst>
          </p:nvPr>
        </p:nvGraphicFramePr>
        <p:xfrm>
          <a:off x="2027001" y="5925283"/>
          <a:ext cx="2803998" cy="6299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803998">
                  <a:extLst>
                    <a:ext uri="{9D8B030D-6E8A-4147-A177-3AD203B41FA5}">
                      <a16:colId xmlns:a16="http://schemas.microsoft.com/office/drawing/2014/main" val="1729975367"/>
                    </a:ext>
                  </a:extLst>
                </a:gridCol>
              </a:tblGrid>
              <a:tr h="249677">
                <a:tc>
                  <a:txBody>
                    <a:bodyPr/>
                    <a:lstStyle/>
                    <a:p>
                      <a:pPr algn="ctr"/>
                      <a:r>
                        <a:rPr lang="es-MX" sz="1100" dirty="0"/>
                        <a:t>CONTABLE FINANCIERO Y FISCAL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75263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s-MX" sz="1100" b="1" strike="sngStrike" dirty="0">
                          <a:solidFill>
                            <a:srgbClr val="FF0000"/>
                          </a:solidFill>
                        </a:rPr>
                        <a:t>$10,000.00</a:t>
                      </a:r>
                      <a:r>
                        <a:rPr lang="es-MX" sz="1100" b="1" strike="noStrike" dirty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es-MX" sz="1100" b="1" strike="noStrike" dirty="0">
                          <a:solidFill>
                            <a:schemeClr val="tx1"/>
                          </a:solidFill>
                        </a:rPr>
                        <a:t>a</a:t>
                      </a:r>
                      <a:r>
                        <a:rPr lang="es-MX" sz="1100" b="1" strike="noStrike" dirty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es-MX" sz="1100" b="1" strike="noStrike" dirty="0">
                          <a:solidFill>
                            <a:srgbClr val="FFC000"/>
                          </a:solidFill>
                        </a:rPr>
                        <a:t>$7,000.00</a:t>
                      </a:r>
                      <a:endParaRPr lang="es-MX" sz="1100" b="1" strike="sngStrike" dirty="0">
                        <a:solidFill>
                          <a:srgbClr val="FFC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348452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607616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C88E853A-AAFE-9EB8-8593-D65F8CA525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1479" y="447897"/>
            <a:ext cx="6035040" cy="3342346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AC0DE1BF-2BD0-B042-3A9D-21D7425B558D}"/>
              </a:ext>
            </a:extLst>
          </p:cNvPr>
          <p:cNvSpPr txBox="1"/>
          <p:nvPr/>
        </p:nvSpPr>
        <p:spPr>
          <a:xfrm>
            <a:off x="2078313" y="4141113"/>
            <a:ext cx="2701371" cy="430887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sz="1100" b="1" dirty="0"/>
              <a:t>¿Tienes dudas o necesitas contactar a un asesor?, da clic aquí</a:t>
            </a:r>
            <a:endParaRPr lang="es-MX" sz="1100" dirty="0"/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9E3C787E-E7D7-4309-4E26-1F039A89FE51}"/>
              </a:ext>
            </a:extLst>
          </p:cNvPr>
          <p:cNvSpPr txBox="1"/>
          <p:nvPr/>
        </p:nvSpPr>
        <p:spPr>
          <a:xfrm>
            <a:off x="411479" y="186287"/>
            <a:ext cx="60350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MX" sz="1400" b="1" dirty="0"/>
              <a:t>Agenda tu sesión inicial</a:t>
            </a: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E0B6FD5E-2587-796B-71DC-5369B56E2AAE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5271"/>
          <a:stretch/>
        </p:blipFill>
        <p:spPr>
          <a:xfrm>
            <a:off x="-2" y="5520729"/>
            <a:ext cx="6858000" cy="29351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0954670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2"/>
    </p:ext>
  </p:extLst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Tema de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245</TotalTime>
  <Words>595</Words>
  <Application>Microsoft Office PowerPoint</Application>
  <PresentationFormat>Carta (216 x 279 mm)</PresentationFormat>
  <Paragraphs>50</Paragraphs>
  <Slides>3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3</vt:i4>
      </vt:variant>
    </vt:vector>
  </HeadingPairs>
  <TitlesOfParts>
    <vt:vector size="7" baseType="lpstr">
      <vt:lpstr>Aptos</vt:lpstr>
      <vt:lpstr>Aptos Display</vt:lpstr>
      <vt:lpstr>Arial</vt:lpstr>
      <vt:lpstr>Tema de Office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Julio Gomez</dc:creator>
  <cp:lastModifiedBy>Julio Gomez</cp:lastModifiedBy>
  <cp:revision>1</cp:revision>
  <dcterms:created xsi:type="dcterms:W3CDTF">2025-01-13T17:17:56Z</dcterms:created>
  <dcterms:modified xsi:type="dcterms:W3CDTF">2025-01-13T21:23:44Z</dcterms:modified>
</cp:coreProperties>
</file>